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BC64D-85A8-446F-9931-9CEF4C0DA2A5}" type="datetimeFigureOut">
              <a:rPr lang="pt-BR" smtClean="0"/>
              <a:t>19/02/2020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5613F-6DC3-4645-BDB9-7C479BB910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57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5613F-6DC3-4645-BDB9-7C479BB91074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296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DE6EB8-52AB-45EA-A660-3E1EBFA72987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t>‹nº›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Envio de Projetos para os Comitês de Ética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Fundação Hermínio </a:t>
            </a:r>
            <a:r>
              <a:rPr lang="pt-BR" dirty="0" err="1" smtClean="0"/>
              <a:t>Ometto</a:t>
            </a:r>
            <a:r>
              <a:rPr lang="pt-BR" dirty="0" smtClean="0"/>
              <a:t> - FHO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4104836"/>
            <a:ext cx="4733925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3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54617"/>
            <a:ext cx="8229600" cy="1143000"/>
          </a:xfrm>
        </p:spPr>
        <p:txBody>
          <a:bodyPr/>
          <a:lstStyle/>
          <a:p>
            <a:r>
              <a:rPr lang="pt-BR" dirty="0"/>
              <a:t>Incluindo Currículo Lattes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23528" y="1743773"/>
            <a:ext cx="851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Após a realização do processo, o Currículo Lattes aparece no Cadastro do Projeto. 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455726"/>
            <a:ext cx="8229600" cy="2125402"/>
          </a:xfrm>
        </p:spPr>
      </p:pic>
      <p:sp>
        <p:nvSpPr>
          <p:cNvPr id="7" name="Seta para Cima 6"/>
          <p:cNvSpPr/>
          <p:nvPr/>
        </p:nvSpPr>
        <p:spPr>
          <a:xfrm>
            <a:off x="1187624" y="3789040"/>
            <a:ext cx="288032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246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88000"/>
            <a:ext cx="8229600" cy="1143000"/>
          </a:xfrm>
        </p:spPr>
        <p:txBody>
          <a:bodyPr/>
          <a:lstStyle/>
          <a:p>
            <a:r>
              <a:rPr lang="pt-BR" dirty="0" smtClean="0"/>
              <a:t>Tela de Acompanhamento</a:t>
            </a:r>
            <a:endParaRPr lang="pt-BR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95291"/>
            <a:ext cx="7128792" cy="2543724"/>
          </a:xfr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029" y="3559136"/>
            <a:ext cx="7136196" cy="3126652"/>
          </a:xfrm>
          <a:prstGeom prst="rect">
            <a:avLst/>
          </a:prstGeom>
        </p:spPr>
      </p:pic>
      <p:sp>
        <p:nvSpPr>
          <p:cNvPr id="7" name="Seta para Cima 6"/>
          <p:cNvSpPr/>
          <p:nvPr/>
        </p:nvSpPr>
        <p:spPr>
          <a:xfrm>
            <a:off x="829188" y="3284984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para a Esquerda e para Cima 12"/>
          <p:cNvSpPr/>
          <p:nvPr/>
        </p:nvSpPr>
        <p:spPr>
          <a:xfrm rot="5400000">
            <a:off x="576350" y="4752569"/>
            <a:ext cx="1396784" cy="684076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2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Essa apresentação visa orientar o aluno a cadastrar um projeto no sistema dos comitês de ética e acompanhar o processo de aprovação desse projeto.</a:t>
            </a:r>
          </a:p>
          <a:p>
            <a:r>
              <a:rPr lang="pt-BR" dirty="0" smtClean="0"/>
              <a:t>Todo o processo foi automatizado visando a melhoria nos prazos de emissão dos pareceres;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500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Schoolnet</a:t>
            </a:r>
            <a:r>
              <a:rPr lang="pt-BR" dirty="0" smtClean="0"/>
              <a:t> – Menu Principal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67963" y="1846565"/>
            <a:ext cx="4737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Acesso o menu principal;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Clique na Opção “Atividades Acadêmicas”;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6" name="Espaço Reservado para Conteúdo 1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94" y="2492896"/>
            <a:ext cx="8229600" cy="4104456"/>
          </a:xfrm>
        </p:spPr>
      </p:pic>
      <p:sp>
        <p:nvSpPr>
          <p:cNvPr id="17" name="Seta para a Esquerda 16"/>
          <p:cNvSpPr/>
          <p:nvPr/>
        </p:nvSpPr>
        <p:spPr>
          <a:xfrm>
            <a:off x="3851920" y="4149080"/>
            <a:ext cx="50405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lipse 2"/>
          <p:cNvSpPr/>
          <p:nvPr/>
        </p:nvSpPr>
        <p:spPr>
          <a:xfrm>
            <a:off x="2483768" y="4057475"/>
            <a:ext cx="115212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705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dvAuto="1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Criando um novo Projeto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57200" y="1847088"/>
            <a:ext cx="4001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Clique na opção “Cadastrar Projeto”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24" y="2223208"/>
            <a:ext cx="8568952" cy="4048410"/>
          </a:xfrm>
        </p:spPr>
      </p:pic>
      <p:sp>
        <p:nvSpPr>
          <p:cNvPr id="8" name="Seta para Cima 7"/>
          <p:cNvSpPr/>
          <p:nvPr/>
        </p:nvSpPr>
        <p:spPr>
          <a:xfrm>
            <a:off x="7614338" y="5049180"/>
            <a:ext cx="360040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lipse 2"/>
          <p:cNvSpPr/>
          <p:nvPr/>
        </p:nvSpPr>
        <p:spPr>
          <a:xfrm>
            <a:off x="7128284" y="4349024"/>
            <a:ext cx="1332148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30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do Comitê Responsável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57200" y="2309362"/>
            <a:ext cx="406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Escolha um dos comitês disponíveis: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Espaço Reservado para Conteúdo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996952"/>
            <a:ext cx="8435280" cy="2952328"/>
          </a:xfrm>
        </p:spPr>
      </p:pic>
    </p:spTree>
    <p:extLst>
      <p:ext uri="{BB962C8B-B14F-4D97-AF65-F5344CB8AC3E}">
        <p14:creationId xmlns:p14="http://schemas.microsoft.com/office/powerpoint/2010/main" val="167762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pt-BR" dirty="0" smtClean="0"/>
              <a:t>Informações básicas do projeto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5580112" y="1988840"/>
            <a:ext cx="29523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Preencha as informações básicas do projeto, como tipo do projeto, título, locais, pesquisadores, alunos, etc.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    O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arquivo precisa estar em PDF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m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LOCAL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 precisa estar colocando o nome da Instituição:</a:t>
            </a:r>
          </a:p>
          <a:p>
            <a:pPr algn="ctr"/>
            <a:r>
              <a:rPr lang="pt-BR" i="1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pt-BR" b="1" i="1" dirty="0" smtClean="0">
                <a:solidFill>
                  <a:schemeClr val="accent1">
                    <a:lumMod val="75000"/>
                  </a:schemeClr>
                </a:solidFill>
              </a:rPr>
              <a:t>Fundação Hermínio </a:t>
            </a:r>
            <a:r>
              <a:rPr lang="pt-BR" b="1" i="1" dirty="0" err="1" smtClean="0">
                <a:solidFill>
                  <a:schemeClr val="accent1">
                    <a:lumMod val="75000"/>
                  </a:schemeClr>
                </a:solidFill>
              </a:rPr>
              <a:t>Ometto</a:t>
            </a:r>
            <a:r>
              <a:rPr lang="pt-BR" b="1" i="1" dirty="0" smtClean="0">
                <a:solidFill>
                  <a:schemeClr val="accent1">
                    <a:lumMod val="75000"/>
                  </a:schemeClr>
                </a:solidFill>
              </a:rPr>
              <a:t> - FHO</a:t>
            </a:r>
            <a:endParaRPr lang="pt-B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03649"/>
            <a:ext cx="4752528" cy="5469464"/>
          </a:xfrm>
        </p:spPr>
      </p:pic>
    </p:spTree>
    <p:extLst>
      <p:ext uri="{BB962C8B-B14F-4D97-AF65-F5344CB8AC3E}">
        <p14:creationId xmlns:p14="http://schemas.microsoft.com/office/powerpoint/2010/main" val="345545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143000"/>
          </a:xfrm>
        </p:spPr>
        <p:txBody>
          <a:bodyPr/>
          <a:lstStyle/>
          <a:p>
            <a:r>
              <a:rPr lang="pt-BR" dirty="0" smtClean="0"/>
              <a:t>Incluindo Orientadores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6081889" y="1691680"/>
            <a:ext cx="28803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accent1">
                    <a:lumMod val="75000"/>
                  </a:schemeClr>
                </a:solidFill>
              </a:rPr>
              <a:t>Clique em “Adicionar Pesquisador Interno”, se seu(</a:t>
            </a:r>
            <a:r>
              <a:rPr lang="pt-BR" sz="1600" dirty="0" err="1" smtClean="0">
                <a:solidFill>
                  <a:schemeClr val="accent1">
                    <a:lumMod val="75000"/>
                  </a:schemeClr>
                </a:solidFill>
              </a:rPr>
              <a:t>ua</a:t>
            </a:r>
            <a:r>
              <a:rPr lang="pt-BR" sz="1600" dirty="0" smtClean="0">
                <a:solidFill>
                  <a:schemeClr val="accent1">
                    <a:lumMod val="75000"/>
                  </a:schemeClr>
                </a:solidFill>
              </a:rPr>
              <a:t>) orientador(a) for interno. Caso seu(</a:t>
            </a:r>
            <a:r>
              <a:rPr lang="pt-BR" sz="1600" dirty="0" err="1" smtClean="0">
                <a:solidFill>
                  <a:schemeClr val="accent1">
                    <a:lumMod val="75000"/>
                  </a:schemeClr>
                </a:solidFill>
              </a:rPr>
              <a:t>ua</a:t>
            </a:r>
            <a:r>
              <a:rPr lang="pt-BR" sz="1600" dirty="0" smtClean="0">
                <a:solidFill>
                  <a:schemeClr val="accent1">
                    <a:lumMod val="75000"/>
                  </a:schemeClr>
                </a:solidFill>
              </a:rPr>
              <a:t>) orientador(a) seja Externo clique em “Adicionar Pesquisador Externo”.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accent1">
                    <a:lumMod val="75000"/>
                  </a:schemeClr>
                </a:solidFill>
              </a:rPr>
              <a:t>Em seguida “Selecionar Pesquisador”. </a:t>
            </a:r>
            <a:endParaRPr lang="pt-BR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" name="Espaço Reservado para Conteúdo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91680"/>
            <a:ext cx="6120680" cy="2161866"/>
          </a:xfr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246225"/>
            <a:ext cx="6312535" cy="2470125"/>
          </a:xfrm>
          <a:prstGeom prst="rect">
            <a:avLst/>
          </a:prstGeom>
        </p:spPr>
      </p:pic>
      <p:sp>
        <p:nvSpPr>
          <p:cNvPr id="12" name="Seta para Baixo 11"/>
          <p:cNvSpPr/>
          <p:nvPr/>
        </p:nvSpPr>
        <p:spPr>
          <a:xfrm>
            <a:off x="683568" y="2025563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para Baixo 12"/>
          <p:cNvSpPr/>
          <p:nvPr/>
        </p:nvSpPr>
        <p:spPr>
          <a:xfrm>
            <a:off x="1857267" y="1995005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467544" y="4509120"/>
            <a:ext cx="2304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accent1">
                    <a:lumMod val="75000"/>
                  </a:schemeClr>
                </a:solidFill>
              </a:rPr>
              <a:t> Escreva 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</a:rPr>
              <a:t>o nome do(a) Professor(a) orientador(a)</a:t>
            </a:r>
          </a:p>
          <a:p>
            <a:pPr algn="ctr"/>
            <a:r>
              <a:rPr lang="pt-BR" sz="1600" dirty="0" smtClean="0">
                <a:solidFill>
                  <a:schemeClr val="accent1">
                    <a:lumMod val="75000"/>
                  </a:schemeClr>
                </a:solidFill>
              </a:rPr>
              <a:t>  e 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</a:rPr>
              <a:t>cliquei em cima do </a:t>
            </a:r>
            <a:r>
              <a:rPr lang="pt-BR" sz="1600" dirty="0" smtClean="0">
                <a:solidFill>
                  <a:schemeClr val="accent1">
                    <a:lumMod val="75000"/>
                  </a:schemeClr>
                </a:solidFill>
              </a:rPr>
              <a:t>      nome 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</a:rPr>
              <a:t>dele(a</a:t>
            </a:r>
            <a:r>
              <a:rPr lang="pt-BR" sz="1600" dirty="0" smtClean="0">
                <a:solidFill>
                  <a:schemeClr val="accent1">
                    <a:lumMod val="75000"/>
                  </a:schemeClr>
                </a:solidFill>
              </a:rPr>
              <a:t>).</a:t>
            </a:r>
            <a:endParaRPr lang="pt-BR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Seta para Cima 18"/>
          <p:cNvSpPr/>
          <p:nvPr/>
        </p:nvSpPr>
        <p:spPr>
          <a:xfrm>
            <a:off x="5508104" y="6120059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eta para a Esquerda 2"/>
          <p:cNvSpPr/>
          <p:nvPr/>
        </p:nvSpPr>
        <p:spPr>
          <a:xfrm>
            <a:off x="1403648" y="3212976"/>
            <a:ext cx="43204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73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Incluindo Orientadores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57200" y="2094276"/>
            <a:ext cx="7805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Clique em “Orientador”, se não, o sistema não deixará concluir o processo. 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Espaço Reservado para Conteúdo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996952"/>
            <a:ext cx="8229600" cy="2899610"/>
          </a:xfrm>
        </p:spPr>
      </p:pic>
      <p:sp>
        <p:nvSpPr>
          <p:cNvPr id="10" name="Seta para a Esquerda 9"/>
          <p:cNvSpPr/>
          <p:nvPr/>
        </p:nvSpPr>
        <p:spPr>
          <a:xfrm>
            <a:off x="1475656" y="5157192"/>
            <a:ext cx="43204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689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8968" y="316190"/>
            <a:ext cx="8229600" cy="1143000"/>
          </a:xfrm>
        </p:spPr>
        <p:txBody>
          <a:bodyPr/>
          <a:lstStyle/>
          <a:p>
            <a:r>
              <a:rPr lang="pt-BR" dirty="0" smtClean="0"/>
              <a:t>Incluindo Currículo Lattes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5049151" y="1802631"/>
            <a:ext cx="32403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Para estar cadastrando o currículo Lattes, é preciso que vá no seu PERFIL do </a:t>
            </a:r>
            <a:r>
              <a:rPr lang="pt-BR" dirty="0" err="1" smtClean="0">
                <a:solidFill>
                  <a:schemeClr val="accent1">
                    <a:lumMod val="75000"/>
                  </a:schemeClr>
                </a:solidFill>
              </a:rPr>
              <a:t>Schoolnet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Procurar o campo “Currículo”, adicione o Currículo Lattes e salve as alterações.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OBS: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dirty="0" err="1" smtClean="0">
                <a:solidFill>
                  <a:schemeClr val="accent1">
                    <a:lumMod val="75000"/>
                  </a:schemeClr>
                </a:solidFill>
              </a:rPr>
              <a:t>Linkedin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 não é necessário .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" name="Espaço Reservado para Conteúdo 1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869" y="1700808"/>
            <a:ext cx="3429479" cy="3261390"/>
          </a:xfrm>
        </p:spPr>
      </p:pic>
      <p:sp>
        <p:nvSpPr>
          <p:cNvPr id="21" name="Seta para a Direita 20"/>
          <p:cNvSpPr/>
          <p:nvPr/>
        </p:nvSpPr>
        <p:spPr>
          <a:xfrm>
            <a:off x="1301928" y="2636912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2" name="Imagem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51" y="5110116"/>
            <a:ext cx="8411749" cy="1571844"/>
          </a:xfrm>
          <a:prstGeom prst="rect">
            <a:avLst/>
          </a:prstGeom>
        </p:spPr>
      </p:pic>
      <p:sp>
        <p:nvSpPr>
          <p:cNvPr id="24" name="Seta para Baixo 23"/>
          <p:cNvSpPr/>
          <p:nvPr/>
        </p:nvSpPr>
        <p:spPr>
          <a:xfrm>
            <a:off x="2555776" y="5497146"/>
            <a:ext cx="432048" cy="4521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lipse 2"/>
          <p:cNvSpPr/>
          <p:nvPr/>
        </p:nvSpPr>
        <p:spPr>
          <a:xfrm>
            <a:off x="1915241" y="2636912"/>
            <a:ext cx="84421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885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327</TotalTime>
  <Words>279</Words>
  <Application>Microsoft Office PowerPoint</Application>
  <PresentationFormat>Apresentação na tela (4:3)</PresentationFormat>
  <Paragraphs>39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Constantia</vt:lpstr>
      <vt:lpstr>Wingdings 2</vt:lpstr>
      <vt:lpstr>Fluxo</vt:lpstr>
      <vt:lpstr>Envio de Projetos para os Comitês de Ética</vt:lpstr>
      <vt:lpstr>Introdução</vt:lpstr>
      <vt:lpstr>Schoolnet – Menu Principal</vt:lpstr>
      <vt:lpstr>Criando um novo Projeto</vt:lpstr>
      <vt:lpstr>Seleção do Comitê Responsável</vt:lpstr>
      <vt:lpstr>Informações básicas do projeto</vt:lpstr>
      <vt:lpstr>Incluindo Orientadores</vt:lpstr>
      <vt:lpstr>Incluindo Orientadores</vt:lpstr>
      <vt:lpstr>Incluindo Currículo Lattes</vt:lpstr>
      <vt:lpstr>Incluindo Currículo Lattes</vt:lpstr>
      <vt:lpstr>Tela de Acompanhamento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Envio de Projetos para os Comitês de Ética</dc:title>
  <dc:creator>Edson Alexandre Mendes</dc:creator>
  <cp:lastModifiedBy>Giovana Rossetti de Lima</cp:lastModifiedBy>
  <cp:revision>36</cp:revision>
  <dcterms:created xsi:type="dcterms:W3CDTF">2012-08-24T17:40:19Z</dcterms:created>
  <dcterms:modified xsi:type="dcterms:W3CDTF">2020-02-19T20:05:18Z</dcterms:modified>
</cp:coreProperties>
</file>