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5"/>
  </p:notesMasterIdLst>
  <p:sldIdLst>
    <p:sldId id="256" r:id="rId2"/>
    <p:sldId id="263" r:id="rId3"/>
    <p:sldId id="259" r:id="rId4"/>
    <p:sldId id="257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402727E6-87E7-42B1-82B1-7071CE22F4DD}">
          <p14:sldIdLst>
            <p14:sldId id="256"/>
            <p14:sldId id="263"/>
            <p14:sldId id="259"/>
            <p14:sldId id="257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87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B7968-E0BD-46DC-9C9C-65B8EBFC2E5A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74E4E-B88F-4A7F-86BC-1B121A25C8D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197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E4E-B88F-4A7F-86BC-1B121A25C8DE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8025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4E4E-B88F-4A7F-86BC-1B121A25C8DE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628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33E0664-1582-4691-A64A-0B97CC57A65D}" type="datetimeFigureOut">
              <a:rPr lang="pt-BR" smtClean="0"/>
              <a:t>17/01/2012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CD1A905C-4553-4C1D-9DFD-70E068019C8D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saude.gov.br/plataformabrasil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Plataforma brasil</a:t>
            </a:r>
            <a:endParaRPr lang="pt-BR" dirty="0"/>
          </a:p>
        </p:txBody>
      </p:sp>
      <p:sp>
        <p:nvSpPr>
          <p:cNvPr id="5" name="Rectangle 5">
            <a:hlinkClick r:id=""/>
          </p:cNvPr>
          <p:cNvSpPr>
            <a:spLocks noChangeArrowheads="1"/>
          </p:cNvSpPr>
          <p:nvPr/>
        </p:nvSpPr>
        <p:spPr bwMode="auto">
          <a:xfrm>
            <a:off x="0" y="0"/>
            <a:ext cx="5969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600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66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916832"/>
            <a:ext cx="1656184" cy="4824536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/>
              <a:t>21 </a:t>
            </a:r>
            <a:r>
              <a:rPr lang="pt-BR" b="0" dirty="0"/>
              <a:t>- O sistema apresentará a tela seguinte "Desenho de Estudo/Apoio Financeiro"; </a:t>
            </a:r>
          </a:p>
          <a:p>
            <a:r>
              <a:rPr lang="pt-BR" dirty="0" smtClean="0"/>
              <a:t>22</a:t>
            </a:r>
            <a:r>
              <a:rPr lang="pt-BR" dirty="0"/>
              <a:t>, 23, 24 e 25 </a:t>
            </a:r>
            <a:r>
              <a:rPr lang="pt-BR" b="0" dirty="0"/>
              <a:t>- O sistema habilita os campos "Desenho do Estudo", " Condições de saúde ou problemas estudados”, " Descritores Gerais para as Condições de Saúde” e campo " Descritores Específicos para as Condições de Saúde”, de preenchimento obrigatório, se caso </a:t>
            </a:r>
            <a:r>
              <a:rPr lang="pt-BR" b="0" dirty="0" smtClean="0"/>
              <a:t>selecionado </a:t>
            </a:r>
            <a:r>
              <a:rPr lang="pt-BR" b="0" dirty="0"/>
              <a:t>no formulário 2 "Área de Estudo" o campo “Grandes Áreas do Conhecimento (CNPq)” igual a “Grande Área 4. Ciências da Saúde” e "Propósito Principal do Estudo (OMS) igual a” Clínico”. Nas demais Grandes Áreas do Conhecimento (CNPq) e Propósito Principal do Estudo(OMS) não será habilita o campo " Desenho do Estudo”; 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383" y="1628733"/>
            <a:ext cx="7308304" cy="5169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3851920" y="19888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4378999" y="5373216"/>
            <a:ext cx="4543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4268146" y="3717032"/>
            <a:ext cx="508383" cy="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6948264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4237112" y="2598440"/>
            <a:ext cx="5962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3347864" y="1804174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21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740592" y="3532433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24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444208" y="317232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23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40592" y="2413774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22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833392" y="5188550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134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72816"/>
            <a:ext cx="1656184" cy="4824536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26,27,28 </a:t>
            </a:r>
            <a:r>
              <a:rPr lang="pt-BR" b="0" dirty="0"/>
              <a:t>- Os campos "Tipo de Intervenção", "Natureza da Intervenção" , "Descritores da Intervenção" serão habilitados caso a opção "Intervenção/Experimental" seja escolhida no primeiro campo do formulário (Desenho do Estudo) e no formulário 2 "Área de Estudo" tenha sido escolhido a "Grande Área 4. Ciências da Saúde" e "Propósito Principal do Estudo (OMS): Clínico", é preenchimento obrigatório a escolha do tipo de intervenção; 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628800"/>
            <a:ext cx="7344816" cy="515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 flipH="1">
            <a:off x="4499992" y="19888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3563888" y="47971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4319972" y="32849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860032" y="1811814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26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923928" y="461248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28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7443" y="3100318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242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72816"/>
            <a:ext cx="1656184" cy="4896544"/>
          </a:xfrm>
        </p:spPr>
        <p:txBody>
          <a:bodyPr>
            <a:normAutofit fontScale="55000" lnSpcReduction="20000"/>
          </a:bodyPr>
          <a:lstStyle/>
          <a:p>
            <a:r>
              <a:rPr lang="pt-BR" dirty="0"/>
              <a:t>29 </a:t>
            </a:r>
            <a:r>
              <a:rPr lang="pt-BR" b="0" dirty="0"/>
              <a:t>- O campo "Fase" é habilitado caso a opção "Intervenção/Experimental" seja escolhida no primeiro campo do formulário (Desenho do Estudo) e no formulário 2 "Área de Estudo" tenha sido escolhido a "Grande Área 4. Ciências da Saúde" e "Propósito Principal do Estudo (OMS): Clínico", é preenchimento obrigatório a escolha do tipo de intervenção; </a:t>
            </a:r>
          </a:p>
          <a:p>
            <a:r>
              <a:rPr lang="pt-BR" dirty="0"/>
              <a:t>30 </a:t>
            </a:r>
            <a:r>
              <a:rPr lang="pt-BR" b="0" dirty="0"/>
              <a:t>- O campo "Haverá uso de placebo ou a existência de grupos que não serão submetidos a nenhuma intervenção?" é de preenchimento obrigatório observando as regras do item 29. Caso o pesquisado selecione a opção “Sim” o mesmo deverá informar uma justificativa. </a:t>
            </a:r>
          </a:p>
          <a:p>
            <a:r>
              <a:rPr lang="pt-BR" dirty="0"/>
              <a:t>31 </a:t>
            </a:r>
            <a:r>
              <a:rPr lang="pt-BR" b="0" dirty="0"/>
              <a:t>- O campo "Haverá aplicação de washout?" é de preenchimento obrigatório observando as regras do item 29. Caso o pesquisado selecione a opção “Sim” o mesmo deverá informar uma justificativa. 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296" y="1556793"/>
            <a:ext cx="7322704" cy="484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3059832" y="249289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3707904" y="50851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6732240" y="371703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3394399" y="2308230"/>
            <a:ext cx="46805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29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067944" y="4900518"/>
            <a:ext cx="46805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31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7092280" y="3532366"/>
            <a:ext cx="46805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502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00808"/>
            <a:ext cx="1527048" cy="4968552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32 </a:t>
            </a:r>
            <a:r>
              <a:rPr lang="pt-BR" b="0" dirty="0"/>
              <a:t>- O campo "Desenho" é um campo texto e de preenchimento obrigatório</a:t>
            </a:r>
            <a:r>
              <a:rPr lang="pt-BR" b="0" dirty="0" smtClean="0"/>
              <a:t>;</a:t>
            </a:r>
          </a:p>
          <a:p>
            <a:r>
              <a:rPr lang="pt-BR" dirty="0"/>
              <a:t>33 </a:t>
            </a:r>
            <a:r>
              <a:rPr lang="pt-BR" b="0" dirty="0"/>
              <a:t>- O campo "Apoio Financeiro" aonde o pesquisador deve informar o(s) apoio(s) financeiro(s). Campo de preenchimento obrigatório; </a:t>
            </a:r>
          </a:p>
          <a:p>
            <a:r>
              <a:rPr lang="pt-BR" dirty="0"/>
              <a:t>34 </a:t>
            </a:r>
            <a:r>
              <a:rPr lang="pt-BR" b="0" dirty="0"/>
              <a:t>- O campo "Palavra-chave" é de preenchimento obrigatório; </a:t>
            </a:r>
          </a:p>
          <a:p>
            <a:r>
              <a:rPr lang="pt-BR" dirty="0"/>
              <a:t>35 </a:t>
            </a:r>
            <a:r>
              <a:rPr lang="pt-BR" b="0" dirty="0"/>
              <a:t>- Após o preenchimento dos campos da etapa "Desenho de Estudo/Apoio Financeiro" o pesquisador deverá clicar no botão "Avançar"; </a:t>
            </a:r>
            <a:endParaRPr lang="pt-BR" dirty="0"/>
          </a:p>
          <a:p>
            <a:r>
              <a:rPr lang="pt-BR" b="0" dirty="0" smtClean="0"/>
              <a:t> </a:t>
            </a:r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556792"/>
            <a:ext cx="732926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172" y="4581128"/>
            <a:ext cx="738031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172" y="5979673"/>
            <a:ext cx="7308303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2699792" y="17008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6867872" y="3933056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6732240" y="2996952"/>
            <a:ext cx="5592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3140291" y="1559429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32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435824" y="374839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34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291131" y="281228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33</a:t>
            </a:r>
            <a:endParaRPr lang="pt-BR" dirty="0"/>
          </a:p>
        </p:txBody>
      </p:sp>
      <p:cxnSp>
        <p:nvCxnSpPr>
          <p:cNvPr id="19" name="Conector de seta reta 18"/>
          <p:cNvCxnSpPr/>
          <p:nvPr/>
        </p:nvCxnSpPr>
        <p:spPr>
          <a:xfrm>
            <a:off x="7668344" y="4437112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7236296" y="425244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35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788024" y="457183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33</a:t>
            </a:r>
            <a:endParaRPr lang="pt-BR" dirty="0"/>
          </a:p>
        </p:txBody>
      </p:sp>
      <p:cxnSp>
        <p:nvCxnSpPr>
          <p:cNvPr id="22" name="Conector de seta reta 21"/>
          <p:cNvCxnSpPr/>
          <p:nvPr/>
        </p:nvCxnSpPr>
        <p:spPr>
          <a:xfrm flipH="1">
            <a:off x="4283968" y="47251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4333191" y="594928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34</a:t>
            </a:r>
            <a:endParaRPr lang="pt-BR" dirty="0"/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3923928" y="6086497"/>
            <a:ext cx="409263" cy="67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56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4325" y="1700808"/>
            <a:ext cx="1527048" cy="4968552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36 </a:t>
            </a:r>
            <a:r>
              <a:rPr lang="pt-BR" b="0" dirty="0"/>
              <a:t>- O sistema apresentará a tela seguinte "Detalhamento do Estudo"; </a:t>
            </a:r>
          </a:p>
          <a:p>
            <a:r>
              <a:rPr lang="pt-BR" dirty="0"/>
              <a:t>37 </a:t>
            </a:r>
            <a:r>
              <a:rPr lang="pt-BR" b="0" dirty="0"/>
              <a:t>- O campo "Introdução" é um campo texto e de preenchimento obrigatório; </a:t>
            </a:r>
          </a:p>
          <a:p>
            <a:r>
              <a:rPr lang="pt-BR" dirty="0"/>
              <a:t>38 </a:t>
            </a:r>
            <a:r>
              <a:rPr lang="pt-BR" b="0" dirty="0"/>
              <a:t>- O campo "Resumo" é um campo texto e de preenchimento obrigatório; </a:t>
            </a:r>
          </a:p>
          <a:p>
            <a:r>
              <a:rPr lang="pt-BR" dirty="0"/>
              <a:t>39 </a:t>
            </a:r>
            <a:r>
              <a:rPr lang="pt-BR" b="0" dirty="0"/>
              <a:t>- O campo "Hipótese" é um campo texto e de preenchimento obrigatório; </a:t>
            </a:r>
          </a:p>
          <a:p>
            <a:r>
              <a:rPr lang="pt-BR" dirty="0"/>
              <a:t>40 </a:t>
            </a:r>
            <a:r>
              <a:rPr lang="pt-BR" b="0" dirty="0"/>
              <a:t>- O campo "Objetivo Primário" é um campo texto e de preenchimento obrigatório; </a:t>
            </a:r>
            <a:endParaRPr lang="pt-B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551409"/>
            <a:ext cx="7380312" cy="530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ector de seta reta 5"/>
          <p:cNvCxnSpPr/>
          <p:nvPr/>
        </p:nvCxnSpPr>
        <p:spPr>
          <a:xfrm flipH="1">
            <a:off x="6516216" y="19168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2837791" y="587727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2555776" y="47251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255577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H="1">
            <a:off x="2627784" y="237497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7020272" y="173216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36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059832" y="454047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39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059832" y="338835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38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138331" y="2190703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37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306756" y="569260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24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72816"/>
            <a:ext cx="1527048" cy="4968551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41 </a:t>
            </a:r>
            <a:r>
              <a:rPr lang="pt-BR" b="0" dirty="0"/>
              <a:t>- O campo "Objetivo Secundário" é um campo texto; </a:t>
            </a:r>
          </a:p>
          <a:p>
            <a:r>
              <a:rPr lang="pt-BR" dirty="0"/>
              <a:t>42 </a:t>
            </a:r>
            <a:r>
              <a:rPr lang="pt-BR" b="0" dirty="0"/>
              <a:t>- O campo "Metodologia Proposta" é um campo texto e de preenchimento obrigatório; </a:t>
            </a:r>
          </a:p>
          <a:p>
            <a:r>
              <a:rPr lang="pt-BR" dirty="0"/>
              <a:t>43 </a:t>
            </a:r>
            <a:r>
              <a:rPr lang="pt-BR" b="0" dirty="0"/>
              <a:t>- O "Critério de Inclusão" é um campo texto e pode ser habilitado desmarcando a opção "Não se aplica" tornando-se obrigatório o preenchimento da descrição; </a:t>
            </a:r>
          </a:p>
          <a:p>
            <a:r>
              <a:rPr lang="pt-BR" dirty="0"/>
              <a:t>44 </a:t>
            </a:r>
            <a:r>
              <a:rPr lang="pt-BR" b="0" dirty="0"/>
              <a:t>- O "Critério de Exclusão" é um campo texto e pode ser habilitado desmarcando a opção "Não se aplica" tornando-se obrigatório o preenchimento da descrição; </a:t>
            </a:r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607" y="1588638"/>
            <a:ext cx="7343394" cy="516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2915816" y="17008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095836" y="55892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3040596" y="412909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3068216" y="29249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75856" y="1516142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41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455876" y="5404574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44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428256" y="3944427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43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428256" y="274027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85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72816"/>
            <a:ext cx="1527048" cy="4824536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45 </a:t>
            </a:r>
            <a:r>
              <a:rPr lang="pt-BR" b="0" dirty="0"/>
              <a:t>- O campo "Riscos" é um campo texto e de preenchimento obrigatório; </a:t>
            </a:r>
          </a:p>
          <a:p>
            <a:r>
              <a:rPr lang="pt-BR" dirty="0"/>
              <a:t>46 </a:t>
            </a:r>
            <a:r>
              <a:rPr lang="pt-BR" b="0" dirty="0"/>
              <a:t>- O campo "Benefícios" é um campo texto e de preenchimento obrigatório; </a:t>
            </a:r>
          </a:p>
          <a:p>
            <a:r>
              <a:rPr lang="pt-BR" dirty="0"/>
              <a:t>47 </a:t>
            </a:r>
            <a:r>
              <a:rPr lang="pt-BR" b="0" dirty="0"/>
              <a:t>- O campo "Metodologia de Análise de dados" é um campo texto e de preenchimento obrigatório; </a:t>
            </a:r>
          </a:p>
          <a:p>
            <a:r>
              <a:rPr lang="pt-BR" dirty="0"/>
              <a:t>48 </a:t>
            </a:r>
            <a:r>
              <a:rPr lang="pt-BR" b="0" dirty="0"/>
              <a:t>- O campo "Desfecho Primário" é um campo texto e de preenchimento obrigatório;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46896"/>
            <a:ext cx="7380312" cy="538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2411760" y="162880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2915816" y="573325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491880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2540833" y="29969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843808" y="1484784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45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347965" y="5548590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48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923928" y="4138688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47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987824" y="281228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862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00808"/>
            <a:ext cx="1656184" cy="5040559"/>
          </a:xfrm>
        </p:spPr>
        <p:txBody>
          <a:bodyPr>
            <a:normAutofit fontScale="55000" lnSpcReduction="20000"/>
          </a:bodyPr>
          <a:lstStyle/>
          <a:p>
            <a:r>
              <a:rPr lang="pt-BR" dirty="0"/>
              <a:t>49 </a:t>
            </a:r>
            <a:r>
              <a:rPr lang="pt-BR" b="0" dirty="0"/>
              <a:t>- O campo "Desfecho Secundário" é um campo texto; </a:t>
            </a:r>
          </a:p>
          <a:p>
            <a:r>
              <a:rPr lang="pt-BR" dirty="0"/>
              <a:t>50 </a:t>
            </a:r>
            <a:r>
              <a:rPr lang="pt-BR" b="0" dirty="0"/>
              <a:t>- O campo "Tamanho da amostra no Brasil" é um campo numérico aonde o pesquisador deverá preencher o tamanho da amostra e de preenchimento obrigatório; </a:t>
            </a:r>
            <a:endParaRPr lang="pt-BR" b="0" dirty="0" smtClean="0"/>
          </a:p>
          <a:p>
            <a:r>
              <a:rPr lang="pt-BR" dirty="0"/>
              <a:t>51 </a:t>
            </a:r>
            <a:r>
              <a:rPr lang="pt-BR" b="0" dirty="0"/>
              <a:t>- Quando for aplicável a "Data do Primeiro Recrutamento" o pesquisador deverá desmarcar a opção "Não se aplica" e selecionar a data para o mesmo, caso contrário deixe o "Não se aplica" marcado, este campo é de preenchimento obrigatório; </a:t>
            </a:r>
          </a:p>
          <a:p>
            <a:r>
              <a:rPr lang="pt-BR" dirty="0"/>
              <a:t>52 </a:t>
            </a:r>
            <a:r>
              <a:rPr lang="pt-BR" b="0" dirty="0"/>
              <a:t>- O pesquisador deve informar os "Países de Recrutamento" que é de preenchimento obrigatório; </a:t>
            </a:r>
          </a:p>
          <a:p>
            <a:r>
              <a:rPr lang="pt-BR" dirty="0"/>
              <a:t>53 </a:t>
            </a:r>
            <a:r>
              <a:rPr lang="pt-BR" b="0" dirty="0"/>
              <a:t>- Após o preenchimento dos campos da etapa "Detalhamento do Estudo" o pesquisador deverá clicar no botão "Avançar"; </a:t>
            </a:r>
            <a:endParaRPr lang="pt-BR" dirty="0"/>
          </a:p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176" y="1446236"/>
            <a:ext cx="7416824" cy="54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2915816" y="15567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3281873" y="55892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347864" y="46531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3436640" y="328498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7668344" y="6453336"/>
            <a:ext cx="4896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3347864" y="1446236"/>
            <a:ext cx="52082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49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13920" y="5404574"/>
            <a:ext cx="49803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52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786707" y="4468470"/>
            <a:ext cx="52082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51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829405" y="3100318"/>
            <a:ext cx="52082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236296" y="6268670"/>
            <a:ext cx="52082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17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2009" y="1700808"/>
            <a:ext cx="1763687" cy="5112568"/>
          </a:xfrm>
        </p:spPr>
        <p:txBody>
          <a:bodyPr>
            <a:normAutofit/>
          </a:bodyPr>
          <a:lstStyle/>
          <a:p>
            <a:r>
              <a:rPr lang="pt-BR" sz="650" dirty="0"/>
              <a:t>54 </a:t>
            </a:r>
            <a:r>
              <a:rPr lang="pt-BR" sz="650" b="0" dirty="0"/>
              <a:t>- O sistema apresentará a tela seguinte "Outras Informações"; </a:t>
            </a:r>
            <a:endParaRPr lang="pt-BR" sz="650" b="0" dirty="0" smtClean="0"/>
          </a:p>
          <a:p>
            <a:r>
              <a:rPr lang="pt-BR" sz="650" dirty="0" smtClean="0"/>
              <a:t>55 </a:t>
            </a:r>
            <a:r>
              <a:rPr lang="pt-BR" sz="650" b="0" dirty="0"/>
              <a:t>- O pesquisador deve responder a pergunta "Haverá uso de fontes secundárias de dados (prontuários, dados demográficos, </a:t>
            </a:r>
            <a:r>
              <a:rPr lang="pt-BR" sz="650" b="0" dirty="0" smtClean="0"/>
              <a:t>etc.)?" </a:t>
            </a:r>
            <a:r>
              <a:rPr lang="pt-BR" sz="650" b="0" dirty="0"/>
              <a:t>dentre as duas opções (Sim ou Não). Caso a resposta seja sim, o pesquisador deve descrever as fontes secundárias. Este campo é de preenchimento obrigatório; </a:t>
            </a:r>
          </a:p>
          <a:p>
            <a:r>
              <a:rPr lang="pt-BR" sz="650" dirty="0"/>
              <a:t>56 </a:t>
            </a:r>
            <a:r>
              <a:rPr lang="pt-BR" sz="650" b="0" dirty="0"/>
              <a:t>- O campo "Informe o número de indivíduos abordados pessoalmente, recrutados, ou que sofrerão algum tipo de intervenção neste centro de pesquisa." é um campo numérico e de preenchimento obrigatório; </a:t>
            </a:r>
          </a:p>
          <a:p>
            <a:r>
              <a:rPr lang="pt-BR" sz="650" dirty="0"/>
              <a:t>57 </a:t>
            </a:r>
            <a:r>
              <a:rPr lang="pt-BR" sz="650" b="0" dirty="0"/>
              <a:t>- O campo "Grupos em que serão divididos os sujeitos de pesquisa neste centro" permite o pesquisador informar em quantos grupos e suas respectivas identificações (Identificação do Grupo, Número de Indivíduos e Intervenções a serem realizadas). Este campo é de preenchimento obrigatório; </a:t>
            </a:r>
          </a:p>
          <a:p>
            <a:r>
              <a:rPr lang="pt-BR" sz="650" dirty="0"/>
              <a:t>58 </a:t>
            </a:r>
            <a:r>
              <a:rPr lang="pt-BR" sz="650" b="0" dirty="0"/>
              <a:t>- O campo "O estudo é multicêntrico no Brasil?" disponibiliza duas opções (Sim ou Não), caso o pesquisador escolha opção "sim" o mesmo deverá informa os dados dos demais centros participantes. Este campo é de preenchimento </a:t>
            </a:r>
            <a:r>
              <a:rPr lang="pt-BR" sz="650" b="0" dirty="0" smtClean="0"/>
              <a:t>obrigatório.</a:t>
            </a:r>
            <a:endParaRPr lang="pt-BR" sz="65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5267"/>
            <a:ext cx="7488832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6084168" y="177281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3187080" y="6093296"/>
            <a:ext cx="4488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2771800" y="4509120"/>
            <a:ext cx="4152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7236296" y="55172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5580112" y="2708920"/>
            <a:ext cx="393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5580112" y="1588150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54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635896" y="5908630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58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732240" y="537321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57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187080" y="4324454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56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973688" y="2567082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612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628800"/>
            <a:ext cx="1671105" cy="5112568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59 </a:t>
            </a:r>
            <a:r>
              <a:rPr lang="pt-BR" b="0" dirty="0"/>
              <a:t>– O campo “Instituição Co-participante” possibilita o pesquisador adicionar as instituições coparticipantes; </a:t>
            </a:r>
            <a:endParaRPr lang="pt-BR" b="0" dirty="0" smtClean="0"/>
          </a:p>
          <a:p>
            <a:r>
              <a:rPr lang="pt-BR" dirty="0" smtClean="0"/>
              <a:t>60 </a:t>
            </a:r>
            <a:r>
              <a:rPr lang="pt-BR" b="0" dirty="0"/>
              <a:t>- O campo "Propõe dispensa do TCLE?" disponibiliza duas opções (Sim ou Não), caso o pesquisador escolha opção "sim" o mesmo deverá justificar a escolha. Este campo é de preenchimento obrigatório; </a:t>
            </a:r>
          </a:p>
          <a:p>
            <a:r>
              <a:rPr lang="pt-BR" dirty="0"/>
              <a:t>61 </a:t>
            </a:r>
            <a:r>
              <a:rPr lang="pt-BR" b="0" dirty="0"/>
              <a:t>- O campo "Haverá retenção de amostras para armazenamento em banco?" disponibiliza duas opções (Sim ou Não), caso o pesquisador escolha opção "sim" o mesmo deve justificar a escolha. Este campo é de preenchimento obrigatório; </a:t>
            </a:r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1628800"/>
            <a:ext cx="7305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4" y="4365104"/>
            <a:ext cx="730567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7236296" y="206084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7382544" y="4339073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995936" y="35010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3203848" y="2365648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799042" y="187963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59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742584" y="4121044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59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427984" y="3316342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61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661048" y="2152164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74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2483768" y="2492896"/>
            <a:ext cx="6248400" cy="3231232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Plataforma Brasil é uma base nacional e unificada de registros de pesquisas envolvendo seres humanos para todo o sistema CEP/CONEP</a:t>
            </a:r>
            <a:r>
              <a:rPr lang="pt-BR" sz="130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300" dirty="0" smtClean="0">
                <a:effectLst/>
                <a:latin typeface="Calibri" pitchFamily="34" charset="0"/>
                <a:cs typeface="Calibri" pitchFamily="34" charset="0"/>
              </a:rPr>
              <a:t>Permite que as pesquisas sejam acompanhadas em seus diferentes estágios - desde sua submissão até a aprovação final pelo CEP e pela CONEP, quando necessário - possibilitando inclusive o acompanhamento da fase de campo, o envio de relatórios parciais e dos relatórios finais das pesquisas (quando concluídas).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3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pt-BR" sz="1300" dirty="0">
                <a:latin typeface="Calibri" pitchFamily="34" charset="0"/>
                <a:cs typeface="Calibri" pitchFamily="34" charset="0"/>
              </a:rPr>
              <a:t>sistema permite, ainda, a apresentação de documentos também em meio </a:t>
            </a:r>
            <a:r>
              <a:rPr lang="pt-BR" sz="1300" dirty="0" smtClean="0">
                <a:latin typeface="Calibri" pitchFamily="34" charset="0"/>
                <a:cs typeface="Calibri" pitchFamily="34" charset="0"/>
              </a:rPr>
              <a:t>digital;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1300" dirty="0">
                <a:latin typeface="Calibri" pitchFamily="34" charset="0"/>
                <a:cs typeface="Calibri" pitchFamily="34" charset="0"/>
              </a:rPr>
              <a:t>propiciando </a:t>
            </a:r>
            <a:r>
              <a:rPr lang="pt-BR" sz="1300" dirty="0" smtClean="0">
                <a:latin typeface="Calibri" pitchFamily="34" charset="0"/>
                <a:cs typeface="Calibri" pitchFamily="34" charset="0"/>
              </a:rPr>
              <a:t> à </a:t>
            </a:r>
            <a:r>
              <a:rPr lang="pt-BR" sz="1300" dirty="0">
                <a:latin typeface="Calibri" pitchFamily="34" charset="0"/>
                <a:cs typeface="Calibri" pitchFamily="34" charset="0"/>
              </a:rPr>
              <a:t>sociedade o acesso aos dados públicos de todas as pesquisas aprovadas. Pela Internet é possível a todos os envolvidos o acesso, por meio de um ambiente compartilhado, às informações em conjunto, diminuindo de forma significativa o tempo de trâmite dos projetos em todo o sistema CEP/CONEP.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688520" y="750571"/>
            <a:ext cx="5203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4000" cap="small" spc="200" dirty="0">
                <a:latin typeface="+mj-lt"/>
                <a:ea typeface="+mj-ea"/>
                <a:cs typeface="+mj-cs"/>
              </a:rPr>
              <a:t>Plataforma</a:t>
            </a:r>
            <a:r>
              <a:rPr lang="pt-BR" sz="4000" dirty="0">
                <a:latin typeface="+mj-lt"/>
              </a:rPr>
              <a:t> </a:t>
            </a:r>
            <a:r>
              <a:rPr lang="pt-BR" sz="4000" cap="small" spc="200" dirty="0">
                <a:latin typeface="+mj-lt"/>
                <a:ea typeface="+mj-ea"/>
                <a:cs typeface="+mj-cs"/>
              </a:rPr>
              <a:t>Brasil</a:t>
            </a:r>
          </a:p>
        </p:txBody>
      </p:sp>
    </p:spTree>
    <p:extLst>
      <p:ext uri="{BB962C8B-B14F-4D97-AF65-F5344CB8AC3E}">
        <p14:creationId xmlns:p14="http://schemas.microsoft.com/office/powerpoint/2010/main" val="24135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00808"/>
            <a:ext cx="1656184" cy="5040560"/>
          </a:xfrm>
        </p:spPr>
        <p:txBody>
          <a:bodyPr>
            <a:normAutofit fontScale="55000" lnSpcReduction="20000"/>
          </a:bodyPr>
          <a:lstStyle/>
          <a:p>
            <a:r>
              <a:rPr lang="pt-BR" dirty="0"/>
              <a:t>62 </a:t>
            </a:r>
            <a:r>
              <a:rPr lang="pt-BR" b="0" dirty="0"/>
              <a:t>- O campo "Cronograma de execução" deverá conter os dados de execução da pesquisa. O pesquisador deve informar no mínimo uma etapa de execução do cronograma através dos campos solicitados (Identificação da Etapa, Inicio e Término). Este campo é de preenchimento obrigatório; </a:t>
            </a:r>
            <a:endParaRPr lang="pt-BR" b="0" dirty="0" smtClean="0"/>
          </a:p>
          <a:p>
            <a:r>
              <a:rPr lang="pt-BR" dirty="0"/>
              <a:t>63 </a:t>
            </a:r>
            <a:r>
              <a:rPr lang="pt-BR" b="0" dirty="0"/>
              <a:t>- O campo "Orçamento Financeiro" detalha o orçamento da pesquisa através dos campos: Identificação do Orçamento, Tipo e Valor em Reais. Este campo é de preenchimento obrigatório; </a:t>
            </a:r>
          </a:p>
          <a:p>
            <a:r>
              <a:rPr lang="pt-BR" dirty="0"/>
              <a:t>64 </a:t>
            </a:r>
            <a:r>
              <a:rPr lang="pt-BR" b="0" dirty="0"/>
              <a:t>- O campo "Outras informações, justificativas ou considerações a critério do Pesquisador" é um campo texto para descrição de outras justificativas ou considerações de preenchimento opcional; </a:t>
            </a:r>
          </a:p>
          <a:p>
            <a:r>
              <a:rPr lang="pt-BR" dirty="0"/>
              <a:t>65 </a:t>
            </a:r>
            <a:r>
              <a:rPr lang="pt-BR" b="0" dirty="0"/>
              <a:t>- O campo "Bibliografia" é um campo texto de preenchimento obrigatório; </a:t>
            </a:r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7416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29680"/>
            <a:ext cx="7416824" cy="52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7308304" y="24208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5472100" y="4077072"/>
            <a:ext cx="4404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7256175" y="36450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H="1">
            <a:off x="2627784" y="5517232"/>
            <a:ext cx="4404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876256" y="2236222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62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907936" y="389240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64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880246" y="346035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63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068216" y="533256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49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00808"/>
            <a:ext cx="1584136" cy="5040560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/>
              <a:t>66 </a:t>
            </a:r>
            <a:r>
              <a:rPr lang="pt-BR" b="0" dirty="0"/>
              <a:t>- O campo "Upload de Documentos" deve conter pelo menos o documento "Folha de rosto". O arquivo TCLE não será exigido quando for proposta a dispensa do mesmo no campo "Propõe dispensa do TCLE?", item 60 deste documento. O arquivo folha de rosto pode ser obtido no botão "Imprimir folha de rosto", que deve ser preenchido e assinado antes de ser feito o upload do arquivo. Para fazer upload dos arquivos é necessário escolher o "Tipo de documento" e "Selecionar o arquivo" e após este procedimento é necessário clicar no botão "Adicionar". Este campo é de preenchimento obrigatório; </a:t>
            </a:r>
          </a:p>
          <a:p>
            <a:r>
              <a:rPr lang="pt-BR" dirty="0"/>
              <a:t>67 </a:t>
            </a:r>
            <a:r>
              <a:rPr lang="pt-BR" b="0" dirty="0"/>
              <a:t>- Após o preenchimento dos campos da etapa "Outras Informações" o pesquisador deve clicar no botão "Avançar";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7416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43050"/>
            <a:ext cx="7284491" cy="303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13" y="4797152"/>
            <a:ext cx="7262775" cy="170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 flipH="1">
            <a:off x="5796136" y="22048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7740352" y="436510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6228184" y="202019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66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211960" y="558924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66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308304" y="418043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67</a:t>
            </a:r>
            <a:endParaRPr lang="pt-BR" dirty="0"/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3779912" y="576897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02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700808"/>
            <a:ext cx="1656184" cy="5157192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68 </a:t>
            </a:r>
            <a:r>
              <a:rPr lang="pt-BR" b="0" dirty="0"/>
              <a:t>- O sistema apresenta a tela seguinte "Finalizar"; </a:t>
            </a:r>
          </a:p>
          <a:p>
            <a:r>
              <a:rPr lang="pt-BR" dirty="0"/>
              <a:t>69 </a:t>
            </a:r>
            <a:r>
              <a:rPr lang="pt-BR" b="0" dirty="0"/>
              <a:t>- O pesquisador deve responder a seguinte pergunta "Manter sigilo da integra do projeto de pesquisa?" dentre as opções disponíveis (Sim ou Não). Este campo é de preenchimento obrigatório; </a:t>
            </a:r>
          </a:p>
          <a:p>
            <a:r>
              <a:rPr lang="pt-BR" dirty="0"/>
              <a:t>70 </a:t>
            </a:r>
            <a:r>
              <a:rPr lang="pt-BR" b="0" dirty="0"/>
              <a:t>- O campo "Prazo" será habilitado caso a opção manter sigilo seja marcada como "Sim", devendo o mesmo informar o prazo. Este campo é de preenchimento obrigatório; </a:t>
            </a:r>
          </a:p>
          <a:p>
            <a:r>
              <a:rPr lang="pt-BR" dirty="0"/>
              <a:t>71 </a:t>
            </a:r>
            <a:r>
              <a:rPr lang="pt-BR" b="0" dirty="0"/>
              <a:t>- O usuário deve ler o texto informado. Esta leitura é obrigatória, caso concorde com o texto deverá selecionar a opção "Aceita termos acima" localizada abaixo do texto, habilitando assim o botão "Enviar projeto ao CEP"; 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7416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30982"/>
            <a:ext cx="7416824" cy="542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7308304" y="19168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4211960" y="2374978"/>
            <a:ext cx="393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H="1">
            <a:off x="3563888" y="3140968"/>
            <a:ext cx="393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H="1">
            <a:off x="3059832" y="6165304"/>
            <a:ext cx="3935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7676728" y="659735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804248" y="173216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68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7172672" y="6412686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71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477513" y="5980638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71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981569" y="2915652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70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4605536" y="2201589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69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807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898775" y="228600"/>
            <a:ext cx="6245225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OBSERVAÇÃO IMPORTANTE: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7416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17848" y="3381092"/>
            <a:ext cx="7470575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/>
              <a:t>Uma vez enviado ao CEP, o projeto não poderá mais ser editado pelo pesquisador, a menos que, após análise do CEP, sejam solicitadas alterações.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5581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dirty="0"/>
          </a:p>
          <a:p>
            <a:r>
              <a:rPr lang="pt-BR" dirty="0"/>
              <a:t>	</a:t>
            </a:r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 </a:t>
            </a:r>
            <a:br>
              <a:rPr lang="pt-BR" dirty="0"/>
            </a:br>
            <a:endParaRPr lang="pt-BR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sz="half" idx="2"/>
          </p:nvPr>
        </p:nvSpPr>
        <p:spPr>
          <a:xfrm>
            <a:off x="164592" y="2182505"/>
            <a:ext cx="1671104" cy="3208136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1 </a:t>
            </a:r>
            <a:r>
              <a:rPr lang="pt-BR" dirty="0"/>
              <a:t>- Acessar </a:t>
            </a:r>
            <a:r>
              <a:rPr lang="pt-BR" dirty="0" smtClean="0">
                <a:hlinkClick r:id="rId2"/>
              </a:rPr>
              <a:t>www.saude.gov.br/plataformabrasil</a:t>
            </a:r>
            <a:endParaRPr lang="pt-BR" dirty="0" smtClean="0"/>
          </a:p>
          <a:p>
            <a:r>
              <a:rPr lang="pt-BR" dirty="0" smtClean="0"/>
              <a:t>2 </a:t>
            </a:r>
            <a:r>
              <a:rPr lang="pt-BR" dirty="0"/>
              <a:t>- Usuário novo? </a:t>
            </a:r>
          </a:p>
          <a:p>
            <a:r>
              <a:rPr lang="pt-BR" dirty="0"/>
              <a:t>3 - SIM, acessar o link “Cadastre-se” localizado na caixa de login e seguir o fluxo de cadastro de usuário; </a:t>
            </a:r>
          </a:p>
          <a:p>
            <a:r>
              <a:rPr lang="pt-BR" dirty="0"/>
              <a:t>4 - NÃO, efetuar login com usuário e senha; </a:t>
            </a:r>
          </a:p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6912768" cy="504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Conector de seta reta 15"/>
          <p:cNvCxnSpPr/>
          <p:nvPr/>
        </p:nvCxnSpPr>
        <p:spPr>
          <a:xfrm>
            <a:off x="6444208" y="4077072"/>
            <a:ext cx="41379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228184" y="3892406"/>
            <a:ext cx="3600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cxnSp>
        <p:nvCxnSpPr>
          <p:cNvPr id="19" name="Conector de seta reta 18"/>
          <p:cNvCxnSpPr/>
          <p:nvPr/>
        </p:nvCxnSpPr>
        <p:spPr>
          <a:xfrm flipH="1">
            <a:off x="8028384" y="2937520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8316416" y="2712204"/>
            <a:ext cx="3600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877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5776" y="179071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Cadastro de pessoa física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11760" y="2492896"/>
            <a:ext cx="6264696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300" dirty="0" smtClean="0"/>
              <a:t>Para a realização do cadastro é obrigatório ter em mãos os seguintes itens:</a:t>
            </a:r>
          </a:p>
          <a:p>
            <a:r>
              <a:rPr lang="pt-BR" sz="1300" dirty="0" smtClean="0"/>
              <a:t>Número do CPF;</a:t>
            </a:r>
          </a:p>
          <a:p>
            <a:r>
              <a:rPr lang="pt-BR" sz="1300" dirty="0" smtClean="0"/>
              <a:t>Curriculum </a:t>
            </a:r>
            <a:r>
              <a:rPr lang="pt-BR" sz="1300" dirty="0"/>
              <a:t>V</a:t>
            </a:r>
            <a:r>
              <a:rPr lang="pt-BR" sz="1300" dirty="0" smtClean="0"/>
              <a:t>itae do pesquisador( em formato doc, docs, odt ou pdf) ou endereço eletrônico do currículo na Plataforma Lattes;</a:t>
            </a:r>
          </a:p>
          <a:p>
            <a:r>
              <a:rPr lang="pt-BR" sz="1300" dirty="0" smtClean="0"/>
              <a:t>Documento com foto digitalizada (Carteira de identidade Profissional, Carteira de Motorista, em formato jpg ou pdf);</a:t>
            </a:r>
          </a:p>
          <a:p>
            <a:r>
              <a:rPr lang="pt-BR" sz="1300" dirty="0" smtClean="0"/>
              <a:t>Conta de e-mail ativa</a:t>
            </a:r>
            <a:endParaRPr lang="pt-BR" sz="1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15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916832"/>
            <a:ext cx="1728192" cy="4392488"/>
          </a:xfrm>
        </p:spPr>
        <p:txBody>
          <a:bodyPr>
            <a:normAutofit fontScale="92500" lnSpcReduction="10000"/>
          </a:bodyPr>
          <a:lstStyle/>
          <a:p>
            <a:endParaRPr lang="pt-BR" b="0" dirty="0"/>
          </a:p>
          <a:p>
            <a:r>
              <a:rPr lang="pt-BR" dirty="0"/>
              <a:t>5 </a:t>
            </a:r>
            <a:r>
              <a:rPr lang="pt-BR" b="0" dirty="0"/>
              <a:t>- O </a:t>
            </a:r>
            <a:r>
              <a:rPr lang="pt-BR" b="0" dirty="0" smtClean="0"/>
              <a:t>sistema </a:t>
            </a:r>
            <a:r>
              <a:rPr lang="pt-BR" b="0" dirty="0"/>
              <a:t>apresenta a tela inicial de usuário logado, com três opções: "Buscar projeto de pesquisa", “Limpar” e "Cadastrar nova submissão"; </a:t>
            </a:r>
          </a:p>
          <a:p>
            <a:r>
              <a:rPr lang="pt-BR" dirty="0"/>
              <a:t>6 </a:t>
            </a:r>
            <a:r>
              <a:rPr lang="pt-BR" b="0" dirty="0"/>
              <a:t>- Para cadastrar uma nova pesquisa clique no botão "Cadastrar nova submissão";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7243726" cy="501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6228184" y="4293096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6660232" y="4140368"/>
            <a:ext cx="36004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0730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504" y="1844825"/>
            <a:ext cx="1671104" cy="4865185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7 </a:t>
            </a:r>
            <a:r>
              <a:rPr lang="pt-BR" b="0" dirty="0"/>
              <a:t>- O sistema apresenta o formulário de cadastro de nova Pesquisa; </a:t>
            </a:r>
            <a:endParaRPr lang="pt-BR" dirty="0"/>
          </a:p>
          <a:p>
            <a:r>
              <a:rPr lang="pt-BR" dirty="0" smtClean="0"/>
              <a:t>8 </a:t>
            </a:r>
            <a:r>
              <a:rPr lang="pt-BR" b="0" dirty="0"/>
              <a:t>- O primeiro passo é o preenchimento das "Informações Preliminares". Todos os campos são obrigatórios, com exceção do campo Equipe de Pesquisa; </a:t>
            </a:r>
          </a:p>
          <a:p>
            <a:r>
              <a:rPr lang="pt-BR" dirty="0"/>
              <a:t>9 </a:t>
            </a:r>
            <a:r>
              <a:rPr lang="pt-BR" b="0" dirty="0"/>
              <a:t>- Neste passo o pesquisador pode autorizar a delegação de preenchimento deste projeto à outra pessoa; </a:t>
            </a:r>
          </a:p>
          <a:p>
            <a:r>
              <a:rPr lang="pt-BR" dirty="0"/>
              <a:t>10 </a:t>
            </a:r>
            <a:r>
              <a:rPr lang="pt-BR" b="0" dirty="0"/>
              <a:t>- Após o preenchimento dos campos da etapa "Informações Preliminares" o pesquisador deve clicar no botão "Avançar"; 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79227"/>
            <a:ext cx="7308304" cy="519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ector de seta reta 5"/>
          <p:cNvCxnSpPr/>
          <p:nvPr/>
        </p:nvCxnSpPr>
        <p:spPr>
          <a:xfrm>
            <a:off x="1907704" y="1556792"/>
            <a:ext cx="288032" cy="288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552870" y="1294561"/>
            <a:ext cx="3600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7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876256" y="4509120"/>
            <a:ext cx="3600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9</a:t>
            </a:r>
          </a:p>
        </p:txBody>
      </p:sp>
      <p:cxnSp>
        <p:nvCxnSpPr>
          <p:cNvPr id="16" name="Conector de seta reta 15"/>
          <p:cNvCxnSpPr/>
          <p:nvPr/>
        </p:nvCxnSpPr>
        <p:spPr>
          <a:xfrm flipV="1">
            <a:off x="7236296" y="4734435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7812360" y="65253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308304" y="6340678"/>
            <a:ext cx="5040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59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" y="1844824"/>
            <a:ext cx="1835695" cy="4608512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11 </a:t>
            </a:r>
            <a:r>
              <a:rPr lang="pt-BR" b="0" dirty="0"/>
              <a:t>- O sistema apresenta a tela seguinte "Área de Estudo"; </a:t>
            </a:r>
          </a:p>
          <a:p>
            <a:r>
              <a:rPr lang="pt-BR" dirty="0"/>
              <a:t>12 </a:t>
            </a:r>
            <a:r>
              <a:rPr lang="pt-BR" b="0" dirty="0"/>
              <a:t>- O primeiro campo a ser preenchido é a "Área Temática Especial", este campo possibilita que seja preenchida mais de uma opção; </a:t>
            </a:r>
          </a:p>
          <a:p>
            <a:r>
              <a:rPr lang="pt-BR" dirty="0"/>
              <a:t>13 </a:t>
            </a:r>
            <a:r>
              <a:rPr lang="pt-BR" b="0" dirty="0"/>
              <a:t>- O Segundo campo será o "Grandes Áreas do Conhecimento (CNPq)”, neste campo pode ser selecionado no máximo três opções; </a:t>
            </a:r>
          </a:p>
          <a:p>
            <a:r>
              <a:rPr lang="pt-BR" dirty="0"/>
              <a:t>14 </a:t>
            </a:r>
            <a:r>
              <a:rPr lang="pt-BR" b="0" dirty="0"/>
              <a:t>- Caso o usuário selecione a opção "Grande Área 4. Ciências da Saúde ", o campo "Propósito Principal do Estudo (OMS)" será habilitado; 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81125"/>
            <a:ext cx="7380312" cy="547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>
            <a:off x="2663788" y="1782146"/>
            <a:ext cx="4680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088915" y="1588150"/>
            <a:ext cx="48605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11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037989" y="2109882"/>
            <a:ext cx="48605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12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148064" y="4437112"/>
            <a:ext cx="48605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13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139952" y="5229200"/>
            <a:ext cx="48605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14</a:t>
            </a:r>
            <a:endParaRPr lang="pt-BR" dirty="0"/>
          </a:p>
        </p:txBody>
      </p:sp>
      <p:cxnSp>
        <p:nvCxnSpPr>
          <p:cNvPr id="26" name="Conector de seta reta 25"/>
          <p:cNvCxnSpPr/>
          <p:nvPr/>
        </p:nvCxnSpPr>
        <p:spPr>
          <a:xfrm flipH="1">
            <a:off x="3733056" y="5413866"/>
            <a:ext cx="406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H="1">
            <a:off x="4741168" y="4621778"/>
            <a:ext cx="406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H="1">
            <a:off x="5631093" y="2294548"/>
            <a:ext cx="406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9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916832"/>
            <a:ext cx="1599096" cy="4464496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15 </a:t>
            </a:r>
            <a:r>
              <a:rPr lang="pt-BR" b="0" dirty="0"/>
              <a:t>- No preenchimento do campo "Propósito Principal do Estudo (OMS)" caso seja selecionada a opção "Clínico" será habilitada as seguintes opções: "Acrônimo", "Expansão do Acrônimo", "Acrônimo do Título Público", "Expansão do Acrônimo do Público" e ”Múltiplos ID's Secundários”; </a:t>
            </a:r>
          </a:p>
          <a:p>
            <a:r>
              <a:rPr lang="pt-BR" dirty="0"/>
              <a:t>16 </a:t>
            </a:r>
            <a:r>
              <a:rPr lang="pt-BR" b="0" dirty="0"/>
              <a:t>- Os próximos campos a serem preenchidos são o "Título Principal da Pesquisa" e "Título Público da Pesquisa", de preenchimento obrigatório; </a:t>
            </a:r>
          </a:p>
          <a:p>
            <a:r>
              <a:rPr lang="pt-BR" dirty="0"/>
              <a:t>17 </a:t>
            </a:r>
            <a:r>
              <a:rPr lang="pt-BR" b="0" dirty="0"/>
              <a:t>- No campo "Múltiplos ID's Secundários" o pesquisador terá a opção de incluir outros identificadores; 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2657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7308304" cy="5301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de seta reta 6"/>
          <p:cNvCxnSpPr/>
          <p:nvPr/>
        </p:nvCxnSpPr>
        <p:spPr>
          <a:xfrm flipH="1">
            <a:off x="2555776" y="18448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987824" y="1660158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837455" y="3212976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16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804797" y="4797152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16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835696" y="6309320"/>
            <a:ext cx="43204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17</a:t>
            </a:r>
            <a:endParaRPr lang="pt-BR" dirty="0"/>
          </a:p>
        </p:txBody>
      </p:sp>
      <p:cxnSp>
        <p:nvCxnSpPr>
          <p:cNvPr id="14" name="Conector de seta reta 13"/>
          <p:cNvCxnSpPr>
            <a:stCxn id="11" idx="3"/>
          </p:cNvCxnSpPr>
          <p:nvPr/>
        </p:nvCxnSpPr>
        <p:spPr>
          <a:xfrm>
            <a:off x="2269503" y="3397642"/>
            <a:ext cx="3223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2269503" y="6493986"/>
            <a:ext cx="3223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269503" y="5037546"/>
            <a:ext cx="3223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58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Plataforma Brasil – Submissão de pesquisa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916832"/>
            <a:ext cx="1599096" cy="4608512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18 </a:t>
            </a:r>
            <a:r>
              <a:rPr lang="pt-BR" b="0" dirty="0"/>
              <a:t>- No campo "Contato Público" o pesquisador responde a pergunta "Será o pesquisador principal?", caso a resposta seja a opção "Não" o botão "Adicionar Contato" será habilitado; </a:t>
            </a:r>
          </a:p>
          <a:p>
            <a:r>
              <a:rPr lang="pt-BR" dirty="0"/>
              <a:t>19 </a:t>
            </a:r>
            <a:r>
              <a:rPr lang="pt-BR" b="0" dirty="0"/>
              <a:t>- O próximo campo a ser preenchido é o "Contato Científico", que apresenta membros da equipe; </a:t>
            </a:r>
          </a:p>
          <a:p>
            <a:r>
              <a:rPr lang="pt-BR" dirty="0"/>
              <a:t>20 </a:t>
            </a:r>
            <a:r>
              <a:rPr lang="pt-BR" b="0" dirty="0"/>
              <a:t>- Após o preenchimento dos campos da etapa "Área de Estudo" o pesquisador deve clicar no botão "Avançar"; 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6328"/>
            <a:ext cx="1835696" cy="83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631" y="2348880"/>
            <a:ext cx="7210873" cy="268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 flipH="1">
            <a:off x="3059832" y="263691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7812360" y="47971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3995936" y="443711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466795" y="2452246"/>
            <a:ext cx="45713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366992" y="4612486"/>
            <a:ext cx="45713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20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427984" y="4252446"/>
            <a:ext cx="45713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081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TC010274804[[fn=Tema Mod]]</Template>
  <TotalTime>245</TotalTime>
  <Words>2393</Words>
  <Application>Microsoft Office PowerPoint</Application>
  <PresentationFormat>Apresentação na tela (4:3)</PresentationFormat>
  <Paragraphs>178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Mod</vt:lpstr>
      <vt:lpstr>Plataforma brasil</vt:lpstr>
      <vt:lpstr>Apresentação do PowerPoint</vt:lpstr>
      <vt:lpstr>Plataforma Brasil – Submissão de pesquisa  </vt:lpstr>
      <vt:lpstr>Cadastro de pessoa física </vt:lpstr>
      <vt:lpstr>Plataforma Brasil – Submissão de pesquisa  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Plataforma Brasil – Submissão de pesquisa</vt:lpstr>
      <vt:lpstr>OBSERVAÇÃO IMPORTANTE: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Debora Pereira</dc:creator>
  <cp:lastModifiedBy>Debora Pereira</cp:lastModifiedBy>
  <cp:revision>57</cp:revision>
  <dcterms:created xsi:type="dcterms:W3CDTF">2012-01-03T17:18:51Z</dcterms:created>
  <dcterms:modified xsi:type="dcterms:W3CDTF">2012-01-17T16:58:06Z</dcterms:modified>
</cp:coreProperties>
</file>